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318" r:id="rId4"/>
    <p:sldId id="266" r:id="rId5"/>
    <p:sldId id="319" r:id="rId6"/>
    <p:sldId id="295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微软雅黑" panose="020B0503020204020204" pitchFamily="34" charset="-122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48">
          <p15:clr>
            <a:srgbClr val="A4A3A4"/>
          </p15:clr>
        </p15:guide>
        <p15:guide id="2" pos="281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9481" autoAdjust="0"/>
  </p:normalViewPr>
  <p:slideViewPr>
    <p:cSldViewPr snapToGrid="0">
      <p:cViewPr varScale="1">
        <p:scale>
          <a:sx n="80" d="100"/>
          <a:sy n="80" d="100"/>
        </p:scale>
        <p:origin x="880" y="40"/>
      </p:cViewPr>
      <p:guideLst>
        <p:guide orient="horz" pos="1648"/>
        <p:guide pos="2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首先感谢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63f3208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63f3208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800" dirty="0"/>
              <a:t>开题时的目标</a:t>
            </a:r>
            <a:endParaRPr lang="en-US" altLang="zh-CN" sz="8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CN" altLang="en-US" dirty="0"/>
              <a:t>网页演示</a:t>
            </a:r>
          </a:p>
        </p:txBody>
      </p:sp>
    </p:spTree>
    <p:extLst>
      <p:ext uri="{BB962C8B-B14F-4D97-AF65-F5344CB8AC3E}">
        <p14:creationId xmlns:p14="http://schemas.microsoft.com/office/powerpoint/2010/main" val="3253441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  <a:tabLst/>
              <a:defRPr/>
            </a:pPr>
            <a:r>
              <a:rPr lang="zh-CN" altLang="en-US" dirty="0"/>
              <a:t>因病住院的组员</a:t>
            </a:r>
          </a:p>
          <a:p>
            <a:pPr marL="15875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9552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zh-CN" altLang="en-US" dirty="0"/>
              <a:t>优秀的软件工程师需要在火烧眉毛的时刻辛勤</a:t>
            </a:r>
            <a:r>
              <a:rPr lang="en-US" altLang="zh-CN" dirty="0" err="1"/>
              <a:t>pr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2696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8" name="Google Shape;28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7" name="Google Shape;3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9" name="Google Shape;69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10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 panose="020B0503030101060003"/>
              <a:buNone/>
              <a:defRPr sz="2800" b="1"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 panose="020B0503030101060003"/>
              <a:buNone/>
              <a:defRPr sz="2800" b="1"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 panose="020B0503030101060003"/>
              <a:buNone/>
              <a:defRPr sz="2800" b="1"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 panose="020B0503030101060003"/>
              <a:buNone/>
              <a:defRPr sz="2800" b="1"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 panose="020B0503030101060003"/>
              <a:buNone/>
              <a:defRPr sz="2800" b="1"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 panose="020B0503030101060003"/>
              <a:buNone/>
              <a:defRPr sz="2800" b="1"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 panose="020B0503030101060003"/>
              <a:buNone/>
              <a:defRPr sz="2800" b="1"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 panose="020B0503030101060003"/>
              <a:buNone/>
              <a:defRPr sz="2800" b="1"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 panose="020B0503030101060003"/>
              <a:buNone/>
              <a:defRPr sz="2800" b="1"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 panose="020F0502020204030203"/>
              <a:buChar char="●"/>
              <a:defRPr sz="13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●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F0502020204030203"/>
              <a:buChar char="○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 panose="020F0502020204030203"/>
              <a:buChar char="■"/>
              <a:defRPr sz="11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6259E1B-5136-43B3-A0EF-5666605FA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9201150" cy="6016137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1FEEFDD0-CF11-4C29-88D9-669BB901E5E4}"/>
              </a:ext>
            </a:extLst>
          </p:cNvPr>
          <p:cNvSpPr/>
          <p:nvPr/>
        </p:nvSpPr>
        <p:spPr>
          <a:xfrm>
            <a:off x="-9047" y="1"/>
            <a:ext cx="9219243" cy="6016136"/>
          </a:xfrm>
          <a:prstGeom prst="rect">
            <a:avLst/>
          </a:prstGeom>
          <a:solidFill>
            <a:srgbClr val="000000">
              <a:alpha val="37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914400">
              <a:defRPr sz="18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" name="标题 2">
            <a:extLst>
              <a:ext uri="{FF2B5EF4-FFF2-40B4-BE49-F238E27FC236}">
                <a16:creationId xmlns:a16="http://schemas.microsoft.com/office/drawing/2014/main" id="{3A9AA708-D2EB-4133-8146-CFAC2E21B986}"/>
              </a:ext>
            </a:extLst>
          </p:cNvPr>
          <p:cNvSpPr txBox="1">
            <a:spLocks/>
          </p:cNvSpPr>
          <p:nvPr/>
        </p:nvSpPr>
        <p:spPr>
          <a:xfrm>
            <a:off x="197747" y="94998"/>
            <a:ext cx="7772400" cy="195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服务于</a:t>
            </a:r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Calibri" panose="020F0502020204030204" pitchFamily="34" charset="0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知识图谱的</a:t>
            </a:r>
            <a:b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</a:br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前端网页设计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6DBA16F-6A70-4FBB-B0BC-EAA1C139AD3E}"/>
              </a:ext>
            </a:extLst>
          </p:cNvPr>
          <p:cNvSpPr txBox="1"/>
          <p:nvPr/>
        </p:nvSpPr>
        <p:spPr>
          <a:xfrm>
            <a:off x="259076" y="4340616"/>
            <a:ext cx="41601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     第九组</a:t>
            </a:r>
            <a:endParaRPr lang="en-US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报告人  李浩瑞 姚杳 周圣阳 徐煜伟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197191" y="559005"/>
            <a:ext cx="3514314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主要任务</a:t>
            </a:r>
            <a:endParaRPr lang="en-GB" dirty="0"/>
          </a:p>
        </p:txBody>
      </p:sp>
      <p:pic>
        <p:nvPicPr>
          <p:cNvPr id="10" name="图片 1" descr="彩色校徽">
            <a:extLst>
              <a:ext uri="{FF2B5EF4-FFF2-40B4-BE49-F238E27FC236}">
                <a16:creationId xmlns:a16="http://schemas.microsoft.com/office/drawing/2014/main" id="{DB1A34CD-4F6C-454A-8E0B-9157F132382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714508" y="68512"/>
            <a:ext cx="333611" cy="347283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4801D8C5-8C59-4FB1-9949-CD74B220C26C}"/>
              </a:ext>
            </a:extLst>
          </p:cNvPr>
          <p:cNvSpPr/>
          <p:nvPr/>
        </p:nvSpPr>
        <p:spPr>
          <a:xfrm>
            <a:off x="345269" y="3075593"/>
            <a:ext cx="307566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chemeClr val="bg2"/>
                </a:solidFill>
              </a:rPr>
              <a:t>后端传值显示</a:t>
            </a:r>
            <a:endParaRPr lang="en-US" altLang="zh-CN" sz="1800" b="1" dirty="0">
              <a:solidFill>
                <a:schemeClr val="bg2"/>
              </a:solidFill>
            </a:endParaRPr>
          </a:p>
          <a:p>
            <a:endParaRPr lang="en-US" altLang="zh-CN" sz="1800" b="1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除主页外，均需要根据每组的需求定制页面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注意点：风格统一    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9247FED-05F8-4515-BC74-7BD2E6E2DFB6}"/>
              </a:ext>
            </a:extLst>
          </p:cNvPr>
          <p:cNvSpPr txBox="1"/>
          <p:nvPr/>
        </p:nvSpPr>
        <p:spPr>
          <a:xfrm>
            <a:off x="330341" y="2106684"/>
            <a:ext cx="35143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accent6">
                    <a:lumMod val="75000"/>
                  </a:schemeClr>
                </a:solidFill>
              </a:rPr>
              <a:t>风格：专业、清晰、温柔</a:t>
            </a:r>
            <a:endParaRPr lang="en-US" altLang="zh-CN" sz="1600" dirty="0">
              <a:solidFill>
                <a:schemeClr val="accent6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2"/>
                </a:solidFill>
              </a:rPr>
              <a:t>素材：开放资源</a:t>
            </a:r>
            <a:r>
              <a:rPr lang="en-US" altLang="zh-CN" sz="1600" dirty="0">
                <a:solidFill>
                  <a:schemeClr val="bg2"/>
                </a:solidFill>
              </a:rPr>
              <a:t>+</a:t>
            </a:r>
            <a:r>
              <a:rPr lang="zh-CN" altLang="en-US" sz="1600" dirty="0">
                <a:solidFill>
                  <a:schemeClr val="bg2"/>
                </a:solidFill>
              </a:rPr>
              <a:t>手绘</a:t>
            </a:r>
            <a:endParaRPr lang="en-US" altLang="zh-CN" sz="1600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2"/>
                </a:solidFill>
              </a:rPr>
              <a:t>内容：参考主流知识图谱网站</a:t>
            </a:r>
            <a:endParaRPr lang="en-US" altLang="zh-CN" sz="1600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600" dirty="0">
              <a:solidFill>
                <a:schemeClr val="bg2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DBC5A8E-8771-47C1-954C-E4D85432AEE9}"/>
              </a:ext>
            </a:extLst>
          </p:cNvPr>
          <p:cNvSpPr/>
          <p:nvPr/>
        </p:nvSpPr>
        <p:spPr>
          <a:xfrm>
            <a:off x="419354" y="1632633"/>
            <a:ext cx="57250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1" dirty="0">
                <a:solidFill>
                  <a:schemeClr val="bg2"/>
                </a:solidFill>
              </a:rPr>
              <a:t>IU</a:t>
            </a:r>
            <a:r>
              <a:rPr lang="zh-CN" altLang="en-US" sz="1800" b="1" dirty="0">
                <a:solidFill>
                  <a:schemeClr val="bg2"/>
                </a:solidFill>
              </a:rPr>
              <a:t>设计</a:t>
            </a:r>
            <a:endParaRPr lang="en-US" altLang="zh-CN" sz="1800" b="1" dirty="0">
              <a:solidFill>
                <a:schemeClr val="bg2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BF0AE7C-7773-450B-95EE-9FAE5B3123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9016" y="1423013"/>
            <a:ext cx="5479103" cy="3065747"/>
          </a:xfrm>
          <a:prstGeom prst="rect">
            <a:avLst/>
          </a:prstGeom>
          <a:ln w="19050">
            <a:solidFill>
              <a:schemeClr val="bg2"/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2;p14">
            <a:extLst>
              <a:ext uri="{FF2B5EF4-FFF2-40B4-BE49-F238E27FC236}">
                <a16:creationId xmlns:a16="http://schemas.microsoft.com/office/drawing/2014/main" id="{4DB87EA4-A9C9-4AD6-93EF-E583132E55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191" y="559005"/>
            <a:ext cx="3514314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实现效果</a:t>
            </a:r>
            <a:endParaRPr lang="en-GB" dirty="0"/>
          </a:p>
        </p:txBody>
      </p:sp>
      <p:pic>
        <p:nvPicPr>
          <p:cNvPr id="11" name="图片 1" descr="彩色校徽">
            <a:extLst>
              <a:ext uri="{FF2B5EF4-FFF2-40B4-BE49-F238E27FC236}">
                <a16:creationId xmlns:a16="http://schemas.microsoft.com/office/drawing/2014/main" id="{0985F175-A404-450C-9088-E9BD0065519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714508" y="68512"/>
            <a:ext cx="333611" cy="347283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7F1C7550-5AB4-4E41-988F-5661ADAC4B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973" y="1367554"/>
            <a:ext cx="7107371" cy="321694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B38EB89-06C2-4533-95EC-F631F94743F6}"/>
              </a:ext>
            </a:extLst>
          </p:cNvPr>
          <p:cNvSpPr txBox="1"/>
          <p:nvPr/>
        </p:nvSpPr>
        <p:spPr>
          <a:xfrm>
            <a:off x="2906501" y="4712320"/>
            <a:ext cx="35143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2"/>
                </a:solidFill>
              </a:rPr>
              <a:t>优雅的主页</a:t>
            </a:r>
            <a:endParaRPr lang="en-US" altLang="zh-CN" sz="1600" dirty="0">
              <a:solidFill>
                <a:schemeClr val="bg2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zh-CN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2478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1" descr="彩色校徽">
            <a:extLst>
              <a:ext uri="{FF2B5EF4-FFF2-40B4-BE49-F238E27FC236}">
                <a16:creationId xmlns:a16="http://schemas.microsoft.com/office/drawing/2014/main" id="{27F4B734-1671-42C8-A3E8-1DD5C4DBEF1B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714508" y="68512"/>
            <a:ext cx="333611" cy="347283"/>
          </a:xfrm>
          <a:prstGeom prst="rect">
            <a:avLst/>
          </a:prstGeom>
        </p:spPr>
      </p:pic>
      <p:sp>
        <p:nvSpPr>
          <p:cNvPr id="15" name="Google Shape;92;p14">
            <a:extLst>
              <a:ext uri="{FF2B5EF4-FFF2-40B4-BE49-F238E27FC236}">
                <a16:creationId xmlns:a16="http://schemas.microsoft.com/office/drawing/2014/main" id="{CC4E84F0-2F1B-4204-9F4B-529F352AD8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191" y="559005"/>
            <a:ext cx="3514314" cy="584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模板思想</a:t>
            </a:r>
            <a:endParaRPr lang="en-GB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32DA05F-AC7E-4372-B7FF-E35FF925AA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0631" y="951067"/>
            <a:ext cx="2867488" cy="3823317"/>
          </a:xfrm>
          <a:prstGeom prst="rect">
            <a:avLst/>
          </a:prstGeom>
        </p:spPr>
      </p:pic>
      <p:pic>
        <p:nvPicPr>
          <p:cNvPr id="3" name="第二版">
            <a:hlinkClick r:id="" action="ppaction://media"/>
            <a:extLst>
              <a:ext uri="{FF2B5EF4-FFF2-40B4-BE49-F238E27FC236}">
                <a16:creationId xmlns:a16="http://schemas.microsoft.com/office/drawing/2014/main" id="{82D0657A-2C9E-4A33-B9AA-5AE63E2648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881" y="1395032"/>
            <a:ext cx="6007738" cy="3379352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FCAC8B94-9CCA-49ED-8FC1-DDEC5973624D}"/>
              </a:ext>
            </a:extLst>
          </p:cNvPr>
          <p:cNvSpPr txBox="1"/>
          <p:nvPr/>
        </p:nvSpPr>
        <p:spPr>
          <a:xfrm>
            <a:off x="5857218" y="4782600"/>
            <a:ext cx="3514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2"/>
                </a:solidFill>
              </a:rPr>
              <a:t>带病工作的优雅组员</a:t>
            </a:r>
            <a:endParaRPr lang="en-US" altLang="zh-CN" sz="1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468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2;p14">
            <a:extLst>
              <a:ext uri="{FF2B5EF4-FFF2-40B4-BE49-F238E27FC236}">
                <a16:creationId xmlns:a16="http://schemas.microsoft.com/office/drawing/2014/main" id="{4DB87EA4-A9C9-4AD6-93EF-E583132E55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191" y="559005"/>
            <a:ext cx="3514314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详细实现</a:t>
            </a:r>
            <a:endParaRPr lang="en-GB" dirty="0"/>
          </a:p>
        </p:txBody>
      </p:sp>
      <p:pic>
        <p:nvPicPr>
          <p:cNvPr id="11" name="图片 1" descr="彩色校徽">
            <a:extLst>
              <a:ext uri="{FF2B5EF4-FFF2-40B4-BE49-F238E27FC236}">
                <a16:creationId xmlns:a16="http://schemas.microsoft.com/office/drawing/2014/main" id="{0985F175-A404-450C-9088-E9BD0065519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714508" y="68512"/>
            <a:ext cx="333611" cy="34728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F09D9D0-4969-4426-8254-A7E94B58A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292" y="1812616"/>
            <a:ext cx="4196619" cy="236059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411B3D1-76F4-4A1A-92AB-749909052768}"/>
              </a:ext>
            </a:extLst>
          </p:cNvPr>
          <p:cNvSpPr txBox="1"/>
          <p:nvPr/>
        </p:nvSpPr>
        <p:spPr>
          <a:xfrm>
            <a:off x="837913" y="4415218"/>
            <a:ext cx="35143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2"/>
                </a:solidFill>
              </a:rPr>
              <a:t>答辩前一天也要优雅地实现功能</a:t>
            </a:r>
            <a:endParaRPr lang="en-US" altLang="zh-CN" sz="1600" dirty="0">
              <a:solidFill>
                <a:schemeClr val="bg2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7443EED-B2B6-44DB-8BCA-8E632D2556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2497" y="1479678"/>
            <a:ext cx="3039864" cy="3026473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149284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412199-136B-4369-8C9D-D1D4BD22A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ED64A6-E790-4283-9F86-FDFFD2C427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BADBDF7-6206-48FF-8BC5-19848C82A8A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903DA2C-A75C-473A-8773-5E8BA23AD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201150" cy="6016137"/>
          </a:xfrm>
          <a:prstGeom prst="rect">
            <a:avLst/>
          </a:prstGeom>
        </p:spPr>
      </p:pic>
      <p:sp>
        <p:nvSpPr>
          <p:cNvPr id="7" name="标题 2">
            <a:extLst>
              <a:ext uri="{FF2B5EF4-FFF2-40B4-BE49-F238E27FC236}">
                <a16:creationId xmlns:a16="http://schemas.microsoft.com/office/drawing/2014/main" id="{07A2C98C-A152-4A0E-9373-6819C68820A8}"/>
              </a:ext>
            </a:extLst>
          </p:cNvPr>
          <p:cNvSpPr txBox="1">
            <a:spLocks/>
          </p:cNvSpPr>
          <p:nvPr/>
        </p:nvSpPr>
        <p:spPr>
          <a:xfrm>
            <a:off x="642150" y="1853850"/>
            <a:ext cx="7772400" cy="195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 panose="020B0503030101060003"/>
              <a:buNone/>
              <a:defRPr sz="2800" b="1" i="0" u="none" strike="noStrike" cap="none">
                <a:solidFill>
                  <a:srgbClr val="000000"/>
                </a:solidFill>
                <a:latin typeface="Raleway" panose="020B0503030101060003"/>
                <a:ea typeface="Raleway" panose="020B0503030101060003"/>
                <a:cs typeface="Raleway" panose="020B0503030101060003"/>
                <a:sym typeface="Raleway" panose="020B0503030101060003"/>
              </a:defRPr>
            </a:lvl9pPr>
          </a:lstStyle>
          <a:p>
            <a:pPr algn="ctr"/>
            <a:r>
              <a:rPr lang="zh-CN" altLang="en-US" sz="7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pitchFamily="34" charset="0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2286058897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117</Words>
  <Application>Microsoft Office PowerPoint</Application>
  <PresentationFormat>全屏显示(16:9)</PresentationFormat>
  <Paragraphs>25</Paragraphs>
  <Slides>6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Lato</vt:lpstr>
      <vt:lpstr>Calibri</vt:lpstr>
      <vt:lpstr>Raleway</vt:lpstr>
      <vt:lpstr>Arial</vt:lpstr>
      <vt:lpstr>微软雅黑</vt:lpstr>
      <vt:lpstr>Streamline</vt:lpstr>
      <vt:lpstr>PowerPoint 演示文稿</vt:lpstr>
      <vt:lpstr>主要任务</vt:lpstr>
      <vt:lpstr>实现效果</vt:lpstr>
      <vt:lpstr>模板思想</vt:lpstr>
      <vt:lpstr>详细实现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Reducing China’s  Carbon Emissions</dc:title>
  <dc:creator>Lenovo-LI</dc:creator>
  <cp:lastModifiedBy>Windows 用户</cp:lastModifiedBy>
  <cp:revision>114</cp:revision>
  <dcterms:created xsi:type="dcterms:W3CDTF">2019-04-22T21:13:00Z</dcterms:created>
  <dcterms:modified xsi:type="dcterms:W3CDTF">2020-10-07T07:59:48Z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